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96" r:id="rId4"/>
    <p:sldMasterId id="2147483708" r:id="rId5"/>
  </p:sldMasterIdLst>
  <p:notesMasterIdLst>
    <p:notesMasterId r:id="rId40"/>
  </p:notesMasterIdLst>
  <p:sldIdLst>
    <p:sldId id="744" r:id="rId6"/>
    <p:sldId id="739" r:id="rId7"/>
    <p:sldId id="740" r:id="rId8"/>
    <p:sldId id="741" r:id="rId9"/>
    <p:sldId id="776" r:id="rId10"/>
    <p:sldId id="777" r:id="rId11"/>
    <p:sldId id="778" r:id="rId12"/>
    <p:sldId id="779" r:id="rId13"/>
    <p:sldId id="780" r:id="rId14"/>
    <p:sldId id="781" r:id="rId15"/>
    <p:sldId id="782" r:id="rId16"/>
    <p:sldId id="783" r:id="rId17"/>
    <p:sldId id="784" r:id="rId18"/>
    <p:sldId id="815" r:id="rId19"/>
    <p:sldId id="745" r:id="rId20"/>
    <p:sldId id="770" r:id="rId21"/>
    <p:sldId id="773" r:id="rId22"/>
    <p:sldId id="771" r:id="rId23"/>
    <p:sldId id="748" r:id="rId24"/>
    <p:sldId id="774" r:id="rId25"/>
    <p:sldId id="775" r:id="rId26"/>
    <p:sldId id="747" r:id="rId27"/>
    <p:sldId id="760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768" r:id="rId39"/>
  </p:sldIdLst>
  <p:sldSz cx="12192000" cy="6858000"/>
  <p:notesSz cx="6858000" cy="9144000"/>
  <p:custDataLst>
    <p:tags r:id="rId4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B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24" autoAdjust="0"/>
    <p:restoredTop sz="99823" autoAdjust="0"/>
  </p:normalViewPr>
  <p:slideViewPr>
    <p:cSldViewPr snapToGrid="0">
      <p:cViewPr varScale="1">
        <p:scale>
          <a:sx n="82" d="100"/>
          <a:sy n="82" d="100"/>
        </p:scale>
        <p:origin x="355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1158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41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28657C-BFCD-480A-9D33-DBC343DA3069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1C0173-7218-4FCF-8E4B-31AC14C57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966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857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56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29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8280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839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1458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4120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662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1846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822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154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1422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3992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0236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0942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9121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0242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5340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493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3563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0897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91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4348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2046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5532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7843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8709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5062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1883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9762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2034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6479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028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491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6558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96183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8693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4760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0785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355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70507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53501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76733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466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0840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99144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80509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60783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36755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32604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127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6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636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72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013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41E9F-98F7-42AF-83C5-FAABF3DA94E8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3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06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206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174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678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73000">
              <a:schemeClr val="accent1">
                <a:lumMod val="30000"/>
                <a:lumOff val="70000"/>
              </a:schemeClr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8328248" y="188640"/>
            <a:ext cx="3672408" cy="1501458"/>
            <a:chOff x="7981054" y="230240"/>
            <a:chExt cx="3672408" cy="1501458"/>
          </a:xfrm>
        </p:grpSpPr>
        <p:pic>
          <p:nvPicPr>
            <p:cNvPr id="5" name="Picture 2" descr="https://bihog.com/wp-content/uploads/2020/02/NABARD-Consultancy-Services-Pvt.-Ltd.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500" b="56406" l="12342" r="87658">
                          <a14:foregroundMark x1="61076" y1="31875" x2="61076" y2="31875"/>
                          <a14:foregroundMark x1="54325" y1="49844" x2="54325" y2="49844"/>
                          <a14:foregroundMark x1="56646" y1="51094" x2="56646" y2="51094"/>
                          <a14:foregroundMark x1="60338" y1="51094" x2="60338" y2="51094"/>
                          <a14:foregroundMark x1="50316" y1="49375" x2="50316" y2="49375"/>
                          <a14:foregroundMark x1="46941" y1="50156" x2="46941" y2="50156"/>
                          <a14:foregroundMark x1="42300" y1="50000" x2="42300" y2="50000"/>
                          <a14:foregroundMark x1="39873" y1="51563" x2="39873" y2="51563"/>
                          <a14:foregroundMark x1="38502" y1="19063" x2="38502" y2="19063"/>
                          <a14:foregroundMark x1="45886" y1="23906" x2="45886" y2="239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44" t="7641" r="12219" b="51715"/>
            <a:stretch/>
          </p:blipFill>
          <p:spPr bwMode="auto">
            <a:xfrm>
              <a:off x="8335926" y="230240"/>
              <a:ext cx="2962664" cy="1193681"/>
            </a:xfrm>
            <a:prstGeom prst="rect">
              <a:avLst/>
            </a:prstGeom>
            <a:noFill/>
            <a:ln>
              <a:noFill/>
            </a:ln>
            <a:effectLst>
              <a:outerShdw dist="50800" dir="5400000" algn="ctr" rotWithShape="0">
                <a:srgbClr val="000000">
                  <a:alpha val="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7981054" y="1423921"/>
              <a:ext cx="36724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3E29"/>
                  </a:solidFill>
                  <a:latin typeface="Arial Black" panose="020B0A04020102020204" pitchFamily="34" charset="0"/>
                </a:rPr>
                <a:t>NABARD CONSULTANCY SERVICES</a:t>
              </a:r>
              <a:endParaRPr lang="en-IN" sz="1400" b="1" dirty="0">
                <a:solidFill>
                  <a:srgbClr val="003E29"/>
                </a:solidFill>
                <a:latin typeface="Arial Black" panose="020B0A04020102020204" pitchFamily="34" charset="0"/>
              </a:endParaRPr>
            </a:p>
          </p:txBody>
        </p:sp>
      </p:grpSp>
      <p:pic>
        <p:nvPicPr>
          <p:cNvPr id="7" name="Picture 6" descr="NABARD-Consultancy-Services-Pvt.-Ltd..png (948×640)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00" b="56094" l="36076" r="63819">
                        <a14:foregroundMark x1="46308" y1="30312" x2="46308" y2="30312"/>
                        <a14:foregroundMark x1="41878" y1="32500" x2="41878" y2="32500"/>
                        <a14:foregroundMark x1="39662" y1="51563" x2="39662" y2="51563"/>
                        <a14:foregroundMark x1="41878" y1="52188" x2="41878" y2="52188"/>
                        <a14:foregroundMark x1="45148" y1="51094" x2="45148" y2="51094"/>
                        <a14:foregroundMark x1="49051" y1="51406" x2="49051" y2="51406"/>
                        <a14:foregroundMark x1="52637" y1="51094" x2="52637" y2="51094"/>
                        <a14:foregroundMark x1="56329" y1="50781" x2="56329" y2="50781"/>
                        <a14:foregroundMark x1="60338" y1="49844" x2="60338" y2="498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134" t="7757" r="36058" b="42720"/>
          <a:stretch/>
        </p:blipFill>
        <p:spPr bwMode="auto">
          <a:xfrm>
            <a:off x="839435" y="4788192"/>
            <a:ext cx="1646442" cy="197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130942" y="2717176"/>
            <a:ext cx="9869714" cy="16619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400" b="1" dirty="0">
                <a:solidFill>
                  <a:prstClr val="black"/>
                </a:solidFill>
              </a:rPr>
              <a:t>PROGRESS REPORT</a:t>
            </a:r>
          </a:p>
          <a:p>
            <a:pPr algn="r"/>
            <a:r>
              <a:rPr lang="en-US" sz="4800" b="1" dirty="0">
                <a:solidFill>
                  <a:prstClr val="black"/>
                </a:solidFill>
              </a:rPr>
              <a:t>DISTRICT: THANE</a:t>
            </a:r>
            <a:endParaRPr lang="en-IN" sz="4800" b="1" dirty="0">
              <a:solidFill>
                <a:prstClr val="black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7624" y="27464"/>
            <a:ext cx="3250064" cy="2467436"/>
            <a:chOff x="37624" y="27464"/>
            <a:chExt cx="3250064" cy="2467436"/>
          </a:xfrm>
        </p:grpSpPr>
        <p:pic>
          <p:nvPicPr>
            <p:cNvPr id="8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61" b="95960" l="19722" r="80405">
                          <a14:foregroundMark x1="34640" y1="80808" x2="34640" y2="80808"/>
                          <a14:foregroundMark x1="38432" y1="77778" x2="38432" y2="77778"/>
                          <a14:foregroundMark x1="44248" y1="75758" x2="44248" y2="75758"/>
                          <a14:foregroundMark x1="49810" y1="76768" x2="49810" y2="76768"/>
                          <a14:foregroundMark x1="56384" y1="76263" x2="56384" y2="76263"/>
                          <a14:foregroundMark x1="59798" y1="77946" x2="59798" y2="77946"/>
                          <a14:foregroundMark x1="64855" y1="76263" x2="64855" y2="76263"/>
                          <a14:foregroundMark x1="69912" y1="76936" x2="69912" y2="76936"/>
                          <a14:foregroundMark x1="71934" y1="76431" x2="71934" y2="76431"/>
                          <a14:foregroundMark x1="27939" y1="76431" x2="27939" y2="76431"/>
                          <a14:foregroundMark x1="28951" y1="86195" x2="28951" y2="86195"/>
                          <a14:foregroundMark x1="26802" y1="87879" x2="26802" y2="87879"/>
                          <a14:foregroundMark x1="23767" y1="88889" x2="23767" y2="88889"/>
                          <a14:foregroundMark x1="34134" y1="88552" x2="34134" y2="88552"/>
                          <a14:foregroundMark x1="36410" y1="88552" x2="36410" y2="88552"/>
                          <a14:foregroundMark x1="39949" y1="89057" x2="39949" y2="89057"/>
                          <a14:foregroundMark x1="43363" y1="89226" x2="43363" y2="89226"/>
                          <a14:foregroundMark x1="46018" y1="89562" x2="46018" y2="89562"/>
                          <a14:foregroundMark x1="49305" y1="89394" x2="49305" y2="89394"/>
                          <a14:foregroundMark x1="56131" y1="86195" x2="56131" y2="86195"/>
                          <a14:foregroundMark x1="62200" y1="88047" x2="62200" y2="88047"/>
                          <a14:foregroundMark x1="62579" y1="85354" x2="62579" y2="85354"/>
                          <a14:foregroundMark x1="63717" y1="87374" x2="63717" y2="87374"/>
                          <a14:foregroundMark x1="66751" y1="88047" x2="66751" y2="88047"/>
                          <a14:foregroundMark x1="70164" y1="87879" x2="70164" y2="87879"/>
                          <a14:foregroundMark x1="70038" y1="85017" x2="70038" y2="85017"/>
                          <a14:foregroundMark x1="71302" y1="88047" x2="71302" y2="88047"/>
                          <a14:foregroundMark x1="75474" y1="88215" x2="75474" y2="88215"/>
                          <a14:backgroundMark x1="35145" y1="79798" x2="35145" y2="79798"/>
                          <a14:backgroundMark x1="55879" y1="79966" x2="55879" y2="79966"/>
                          <a14:backgroundMark x1="68521" y1="79966" x2="68521" y2="79966"/>
                          <a14:backgroundMark x1="72566" y1="89226" x2="72566" y2="89226"/>
                          <a14:backgroundMark x1="46903" y1="90067" x2="46903" y2="90067"/>
                          <a14:backgroundMark x1="40076" y1="69360" x2="40076" y2="69360"/>
                          <a14:backgroundMark x1="36662" y1="69360" x2="36662" y2="69360"/>
                          <a14:backgroundMark x1="40455" y1="69360" x2="40455" y2="69360"/>
                          <a14:backgroundMark x1="26169" y1="71549" x2="26169" y2="71549"/>
                          <a14:backgroundMark x1="40582" y1="88047" x2="40582" y2="88047"/>
                          <a14:backgroundMark x1="26296" y1="90067" x2="26296" y2="900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76" t="2344" r="16814"/>
            <a:stretch>
              <a:fillRect/>
            </a:stretch>
          </p:blipFill>
          <p:spPr bwMode="auto">
            <a:xfrm>
              <a:off x="784809" y="550684"/>
              <a:ext cx="1755694" cy="1944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37624" y="27464"/>
              <a:ext cx="32500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1F497D">
                      <a:lumMod val="60000"/>
                      <a:lumOff val="40000"/>
                    </a:srgbClr>
                  </a:solidFill>
                </a:rPr>
                <a:t>JAL JEEVAN MISSION</a:t>
              </a:r>
              <a:endParaRPr lang="en-IN" sz="2800" b="1" dirty="0">
                <a:solidFill>
                  <a:srgbClr val="1F497D">
                    <a:lumMod val="60000"/>
                    <a:lumOff val="40000"/>
                  </a:srgbClr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491776" y="5754562"/>
            <a:ext cx="35088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rgbClr val="1F497D"/>
                </a:solidFill>
              </a:rPr>
              <a:t>KONKAN REGION</a:t>
            </a:r>
          </a:p>
          <a:p>
            <a:pPr algn="r"/>
            <a:r>
              <a:rPr lang="en-US" sz="2400" b="1" dirty="0">
                <a:solidFill>
                  <a:srgbClr val="1F497D"/>
                </a:solidFill>
              </a:rPr>
              <a:t>JANUARY 2023</a:t>
            </a:r>
            <a:endParaRPr lang="en-IN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495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7817" y="102811"/>
            <a:ext cx="11776365" cy="923349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+mn-lt"/>
              </a:rPr>
              <a:t>Abstract of Schemes – Work in Progress</a:t>
            </a:r>
            <a:br>
              <a:rPr lang="en-US" b="1" dirty="0">
                <a:latin typeface="+mn-lt"/>
              </a:rPr>
            </a:br>
            <a:r>
              <a:rPr lang="en-US" sz="2200" b="1" dirty="0">
                <a:latin typeface="+mn-lt"/>
              </a:rPr>
              <a:t>Category – “Retro”</a:t>
            </a:r>
            <a:endParaRPr lang="en-US" sz="1600" b="1" dirty="0">
              <a:latin typeface="+mn-l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2ED02E3-74AC-0540-57C1-C7CE9A2A37E1}"/>
              </a:ext>
            </a:extLst>
          </p:cNvPr>
          <p:cNvGraphicFramePr>
            <a:graphicFrameLocks noGrp="1"/>
          </p:cNvGraphicFramePr>
          <p:nvPr/>
        </p:nvGraphicFramePr>
        <p:xfrm>
          <a:off x="497929" y="1167257"/>
          <a:ext cx="11196139" cy="593185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335200627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2633546498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1550490918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322946444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482487857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21689941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427825464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647308564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16838983"/>
                    </a:ext>
                  </a:extLst>
                </a:gridCol>
              </a:tblGrid>
              <a:tr h="5931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Sr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No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Scheme Name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Name of Agency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 Amount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(</a:t>
                      </a:r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excl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GST)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Date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Construction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Period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Physical </a:t>
                      </a:r>
                    </a:p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Progress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 Bill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(Recommended)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RA Bill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(Recommended)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Lakhs</a:t>
                      </a:r>
                      <a:endParaRPr kumimoji="0" lang="en-IN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141223"/>
                  </a:ext>
                </a:extLst>
              </a:tr>
            </a:tbl>
          </a:graphicData>
        </a:graphic>
      </p:graphicFrame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3D68098B-0439-EFF3-306E-F6D3EB39B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6344"/>
              </p:ext>
            </p:extLst>
          </p:nvPr>
        </p:nvGraphicFramePr>
        <p:xfrm>
          <a:off x="497929" y="1760441"/>
          <a:ext cx="11196139" cy="4994752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232975009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785303415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2413870011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190470651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261089464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35693287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379136875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990831582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566365327"/>
                    </a:ext>
                  </a:extLst>
                </a:gridCol>
              </a:tblGrid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Bhortek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Ganesh Borse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21,14,000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01-09-2022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8.32%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2374295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Chandpuri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Ganesh Borse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79,67,677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01-09-2022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59.10%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58.38%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46.52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2302081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Gartad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Vighnhatra Construction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35,28,737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03-02-2022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41.02%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2868426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Gidhade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Vighnhatra Construction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20,21,882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29-04-2021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39.42%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823137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Godi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Kishore Sambhaji Pawar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29,74,029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04-11-2022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75.00%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33.50%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9.96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5865322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Hated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Kishore Sambhaji Pawar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39,33,606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12-10-2022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6623691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Higaon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Narendra Sahebrao Patil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19,20,570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31-01-2022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90.00%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5709391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Hingoni Bk.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Girish Thakre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27,94,000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24-01-2023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7525817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Hingonipada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Kamlesh Patil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22,22,000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28-11-2022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3.46%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7610716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Jalod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Shramgatha Associates Malegaon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56,75,335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25-03-2021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35.77%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9831600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Jatoda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Deomogra Adiwasi Society Joyada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21,37,000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05-08-2022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2.78%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9378695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Kadhaipani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Ketan L Patil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17,00,843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21-10-2022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57.00%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6080532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Kakadmal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Dhandai.M.Sah.Khalane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18,85,000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16-12-2022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9046834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Kalamsare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Kishore Sambhaji Pawar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35,79,204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04-02-2022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35.64%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6910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395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7817" y="102811"/>
            <a:ext cx="11776365" cy="923349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+mn-lt"/>
              </a:rPr>
              <a:t>Abstract of Schemes – Work in Progress</a:t>
            </a:r>
            <a:br>
              <a:rPr lang="en-US" b="1" dirty="0">
                <a:latin typeface="+mn-lt"/>
              </a:rPr>
            </a:br>
            <a:r>
              <a:rPr lang="en-US" sz="2200" b="1" dirty="0">
                <a:latin typeface="+mn-lt"/>
              </a:rPr>
              <a:t>Category – “Retro”</a:t>
            </a:r>
            <a:endParaRPr lang="en-US" sz="1600" b="1" dirty="0">
              <a:latin typeface="+mn-l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2ED02E3-74AC-0540-57C1-C7CE9A2A37E1}"/>
              </a:ext>
            </a:extLst>
          </p:cNvPr>
          <p:cNvGraphicFramePr>
            <a:graphicFrameLocks noGrp="1"/>
          </p:cNvGraphicFramePr>
          <p:nvPr/>
        </p:nvGraphicFramePr>
        <p:xfrm>
          <a:off x="497929" y="1167257"/>
          <a:ext cx="11196139" cy="593185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335200627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2633546498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1550490918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322946444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482487857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21689941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427825464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647308564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16838983"/>
                    </a:ext>
                  </a:extLst>
                </a:gridCol>
              </a:tblGrid>
              <a:tr h="5931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Sr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No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Scheme Name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Name of Agency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 Amount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(</a:t>
                      </a:r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excl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GST)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Date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Construction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Period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Physical </a:t>
                      </a:r>
                    </a:p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Progress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 Bill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(Recommended)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RA Bill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(Recommended)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Lakhs</a:t>
                      </a:r>
                      <a:endParaRPr kumimoji="0" lang="en-IN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141223"/>
                  </a:ext>
                </a:extLst>
              </a:tr>
            </a:tbl>
          </a:graphicData>
        </a:graphic>
      </p:graphicFrame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3D68098B-0439-EFF3-306E-F6D3EB39B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301972"/>
              </p:ext>
            </p:extLst>
          </p:nvPr>
        </p:nvGraphicFramePr>
        <p:xfrm>
          <a:off x="497929" y="1760441"/>
          <a:ext cx="11196139" cy="4994745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232975009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785303415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2413870011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190470651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261089464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35693287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379136875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990831582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566365327"/>
                    </a:ext>
                  </a:extLst>
                </a:gridCol>
              </a:tblGrid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Kalapani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Dhandai.M.Sah.Khalane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29,45,324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26-09-2022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26.71%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2374295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Karvand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Nilesh Nile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43,80,000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10-11-2022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4.21%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2302081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Kharikhan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Rajendra Patil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19,30,957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13-10-2022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62.30%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28.33%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5.47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2868426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Kurkhali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Krishna Sonwane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19,75,000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02-05-2022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11.03%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823137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Londhare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Shramgatha Associates Malegaon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88,13,690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22-09-2022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62.37%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5865322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Nandarde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Akash Nikam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19,55,000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28-11-2022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6623691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Panakhad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C. G. Rajput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55,35,000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29-11-2022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5709391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Rudawali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Durgadas Pawar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23,70,775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14-03-2022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52.38%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7525817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Savalde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Kishore Sambhaji Pawar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21,17,331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19-04-2022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87.02%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59.27%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12.55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7610716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Subhash Nagar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Narendra Sahebrao Patil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74,14,485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04-11-2022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24.53%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17.81%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13.21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9831600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Tande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Sagar Pawar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45,81,000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20-12-2022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9378695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Taradi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Durgesh Patil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19,84,333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02-05-2022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34.83%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33.15%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6.58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6080532"/>
                  </a:ext>
                </a:extLst>
              </a:tr>
              <a:tr h="4580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Tarhadi Taraf Tarhad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Vighnhatra Construction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1,07,59,011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08-09-2022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31.80%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30.87%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33.21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9046834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Umarda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Ketan Patil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17,00,843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12-10-2022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49.49%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8.42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6910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4640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7817" y="102811"/>
            <a:ext cx="11776365" cy="923349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+mn-lt"/>
              </a:rPr>
              <a:t>Abstract of Schemes – Work in Progress</a:t>
            </a:r>
            <a:br>
              <a:rPr lang="en-US" b="1" dirty="0">
                <a:latin typeface="+mn-lt"/>
              </a:rPr>
            </a:br>
            <a:r>
              <a:rPr lang="en-US" sz="2200" b="1" dirty="0">
                <a:latin typeface="+mn-lt"/>
              </a:rPr>
              <a:t>Category – “Retro”</a:t>
            </a:r>
            <a:endParaRPr lang="en-US" sz="1600" b="1" dirty="0">
              <a:latin typeface="+mn-l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2ED02E3-74AC-0540-57C1-C7CE9A2A37E1}"/>
              </a:ext>
            </a:extLst>
          </p:cNvPr>
          <p:cNvGraphicFramePr>
            <a:graphicFrameLocks noGrp="1"/>
          </p:cNvGraphicFramePr>
          <p:nvPr/>
        </p:nvGraphicFramePr>
        <p:xfrm>
          <a:off x="497929" y="1167257"/>
          <a:ext cx="11196139" cy="593185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335200627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2633546498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1550490918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322946444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482487857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21689941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427825464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647308564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16838983"/>
                    </a:ext>
                  </a:extLst>
                </a:gridCol>
              </a:tblGrid>
              <a:tr h="5931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Sr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No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Scheme Name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Name of Agency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 Amount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(</a:t>
                      </a:r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excl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GST)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Date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Construction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Period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Physical </a:t>
                      </a:r>
                    </a:p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Progress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 Bill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(Recommended)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RA Bill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(Recommended)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Lakhs</a:t>
                      </a:r>
                      <a:endParaRPr kumimoji="0" lang="en-IN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141223"/>
                  </a:ext>
                </a:extLst>
              </a:tr>
            </a:tbl>
          </a:graphicData>
        </a:graphic>
      </p:graphicFrame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3D68098B-0439-EFF3-306E-F6D3EB39B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860455"/>
              </p:ext>
            </p:extLst>
          </p:nvPr>
        </p:nvGraphicFramePr>
        <p:xfrm>
          <a:off x="497929" y="1760441"/>
          <a:ext cx="11196139" cy="4994745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232975009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785303415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2413870011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190470651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261089464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35693287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379136875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990831582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566365327"/>
                    </a:ext>
                  </a:extLst>
                </a:gridCol>
              </a:tblGrid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Untawad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Narendra Sahebrao Patil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21,26,940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19-04-2022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59.39%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59.15%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12.58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2374295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Vadel Kh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Kishore Sambhaji Pawar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19,29,000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15-03-2022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58.00%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2302081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Vakwad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Vighnhatra Construction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50,24,298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14-03-20222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33.50%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32.81%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16.48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2868426"/>
                  </a:ext>
                </a:extLst>
              </a:tr>
              <a:tr h="4580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Vikharan Bk.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Sarsvati Majoor Sahkari Sanstha Pratappur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21,28,875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07-03-2022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59.15%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58.95%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12.55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823137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Waghadi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Narendra Sahebrao Patil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47,13,481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19-04-2022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34.26%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5865322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Wathode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Ganesh Borse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34,07,000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21-11-2022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10.43%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6623691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Zendeanjan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Ganesh Borse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66,24,000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07-11-2022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5709391"/>
                  </a:ext>
                </a:extLst>
              </a:tr>
              <a:tr h="348977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Sindkhede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Sindkhede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7525817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Amalthe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Manish Pawar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76,92,991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11-11-2022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7610716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Bhilane D.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Dhandai.M.Sah.Sau.Khalane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15,09,255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06-10-2022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22.93%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9831600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Hispur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Nilesh Nile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14,87,736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31-10-2022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9378695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Humbarde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Pawan Dilip Pawar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24,89,729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29-12-2022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6080532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Langhane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Narendra Sahebrao Patil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48,51,329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31-10-2022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54.86%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9046834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Shendwade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Kishore Sambhaji Pawar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28,41,878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28-11-2022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24.59%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6910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7580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7817" y="102811"/>
            <a:ext cx="11776365" cy="923349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+mn-lt"/>
              </a:rPr>
              <a:t>Abstract of Schemes – Work in Progress</a:t>
            </a:r>
            <a:br>
              <a:rPr lang="en-US" b="1" dirty="0">
                <a:latin typeface="+mn-lt"/>
              </a:rPr>
            </a:br>
            <a:r>
              <a:rPr lang="en-US" sz="2200" b="1" dirty="0">
                <a:latin typeface="+mn-lt"/>
              </a:rPr>
              <a:t>Category – “Retro”</a:t>
            </a:r>
            <a:endParaRPr lang="en-US" sz="1600" b="1" dirty="0">
              <a:latin typeface="+mn-l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2ED02E3-74AC-0540-57C1-C7CE9A2A37E1}"/>
              </a:ext>
            </a:extLst>
          </p:cNvPr>
          <p:cNvGraphicFramePr>
            <a:graphicFrameLocks noGrp="1"/>
          </p:cNvGraphicFramePr>
          <p:nvPr/>
        </p:nvGraphicFramePr>
        <p:xfrm>
          <a:off x="497929" y="1167257"/>
          <a:ext cx="11196139" cy="593185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335200627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2633546498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1550490918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322946444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482487857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21689941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427825464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647308564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16838983"/>
                    </a:ext>
                  </a:extLst>
                </a:gridCol>
              </a:tblGrid>
              <a:tr h="5931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Sr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No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Scheme Name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Name of Agency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 Amount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(</a:t>
                      </a:r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excl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GST)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Date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Construction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Period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Physical </a:t>
                      </a:r>
                    </a:p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Progress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 Bill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(Recommended)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RA Bill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(Recommended)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Lakhs</a:t>
                      </a:r>
                      <a:endParaRPr kumimoji="0" lang="en-IN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141223"/>
                  </a:ext>
                </a:extLst>
              </a:tr>
            </a:tbl>
          </a:graphicData>
        </a:graphic>
      </p:graphicFrame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3D68098B-0439-EFF3-306E-F6D3EB39B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6266"/>
              </p:ext>
            </p:extLst>
          </p:nvPr>
        </p:nvGraphicFramePr>
        <p:xfrm>
          <a:off x="497929" y="1760442"/>
          <a:ext cx="11196139" cy="664738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232975009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785303415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2413870011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190470651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261089464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35693287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379136875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990831582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566365327"/>
                    </a:ext>
                  </a:extLst>
                </a:gridCol>
              </a:tblGrid>
              <a:tr h="33236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Valkhede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Durgadas Pawar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54,90,705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22-09-2022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99.02%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24.06%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13.21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2374295"/>
                  </a:ext>
                </a:extLst>
              </a:tr>
              <a:tr h="33236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Zotwade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Gaurav.M.Sah.Sau.Khalane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28,27,285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07-03-2022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38.34%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37.66%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10.65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2302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448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7817" y="102811"/>
            <a:ext cx="11776365" cy="923349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+mn-lt"/>
              </a:rPr>
              <a:t>Abstract of Schemes – Work Completed</a:t>
            </a:r>
            <a:br>
              <a:rPr lang="en-US" b="1" dirty="0">
                <a:latin typeface="+mn-lt"/>
              </a:rPr>
            </a:br>
            <a:r>
              <a:rPr lang="en-US" sz="2200" b="1" dirty="0">
                <a:latin typeface="+mn-lt"/>
              </a:rPr>
              <a:t>Category – “Retro”</a:t>
            </a:r>
            <a:endParaRPr lang="en-US" sz="1600" b="1" dirty="0">
              <a:latin typeface="+mn-l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2ED02E3-74AC-0540-57C1-C7CE9A2A37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467365"/>
              </p:ext>
            </p:extLst>
          </p:nvPr>
        </p:nvGraphicFramePr>
        <p:xfrm>
          <a:off x="497928" y="1167257"/>
          <a:ext cx="11486253" cy="593185"/>
        </p:xfrm>
        <a:graphic>
          <a:graphicData uri="http://schemas.openxmlformats.org/drawingml/2006/table">
            <a:tbl>
              <a:tblPr/>
              <a:tblGrid>
                <a:gridCol w="632224">
                  <a:extLst>
                    <a:ext uri="{9D8B030D-6E8A-4147-A177-3AD203B41FA5}">
                      <a16:colId xmlns:a16="http://schemas.microsoft.com/office/drawing/2014/main" val="335200627"/>
                    </a:ext>
                  </a:extLst>
                </a:gridCol>
                <a:gridCol w="1890802">
                  <a:extLst>
                    <a:ext uri="{9D8B030D-6E8A-4147-A177-3AD203B41FA5}">
                      <a16:colId xmlns:a16="http://schemas.microsoft.com/office/drawing/2014/main" val="2633546498"/>
                    </a:ext>
                  </a:extLst>
                </a:gridCol>
                <a:gridCol w="4012493">
                  <a:extLst>
                    <a:ext uri="{9D8B030D-6E8A-4147-A177-3AD203B41FA5}">
                      <a16:colId xmlns:a16="http://schemas.microsoft.com/office/drawing/2014/main" val="1550490918"/>
                    </a:ext>
                  </a:extLst>
                </a:gridCol>
                <a:gridCol w="1776675">
                  <a:extLst>
                    <a:ext uri="{9D8B030D-6E8A-4147-A177-3AD203B41FA5}">
                      <a16:colId xmlns:a16="http://schemas.microsoft.com/office/drawing/2014/main" val="3229464441"/>
                    </a:ext>
                  </a:extLst>
                </a:gridCol>
                <a:gridCol w="1497197">
                  <a:extLst>
                    <a:ext uri="{9D8B030D-6E8A-4147-A177-3AD203B41FA5}">
                      <a16:colId xmlns:a16="http://schemas.microsoft.com/office/drawing/2014/main" val="1482487857"/>
                    </a:ext>
                  </a:extLst>
                </a:gridCol>
                <a:gridCol w="1676862">
                  <a:extLst>
                    <a:ext uri="{9D8B030D-6E8A-4147-A177-3AD203B41FA5}">
                      <a16:colId xmlns:a16="http://schemas.microsoft.com/office/drawing/2014/main" val="2168994176"/>
                    </a:ext>
                  </a:extLst>
                </a:gridCol>
              </a:tblGrid>
              <a:tr h="5931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Sr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No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Scheme Name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Name of Agency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 Amount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(</a:t>
                      </a:r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excl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GST)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Date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Construction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Period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141223"/>
                  </a:ext>
                </a:extLst>
              </a:tr>
            </a:tbl>
          </a:graphicData>
        </a:graphic>
      </p:graphicFrame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3D68098B-0439-EFF3-306E-F6D3EB39B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574158"/>
              </p:ext>
            </p:extLst>
          </p:nvPr>
        </p:nvGraphicFramePr>
        <p:xfrm>
          <a:off x="497929" y="1760442"/>
          <a:ext cx="11486253" cy="1661845"/>
        </p:xfrm>
        <a:graphic>
          <a:graphicData uri="http://schemas.openxmlformats.org/drawingml/2006/table">
            <a:tbl>
              <a:tblPr/>
              <a:tblGrid>
                <a:gridCol w="632224">
                  <a:extLst>
                    <a:ext uri="{9D8B030D-6E8A-4147-A177-3AD203B41FA5}">
                      <a16:colId xmlns:a16="http://schemas.microsoft.com/office/drawing/2014/main" val="232975009"/>
                    </a:ext>
                  </a:extLst>
                </a:gridCol>
                <a:gridCol w="1890802">
                  <a:extLst>
                    <a:ext uri="{9D8B030D-6E8A-4147-A177-3AD203B41FA5}">
                      <a16:colId xmlns:a16="http://schemas.microsoft.com/office/drawing/2014/main" val="785303415"/>
                    </a:ext>
                  </a:extLst>
                </a:gridCol>
                <a:gridCol w="4012493">
                  <a:extLst>
                    <a:ext uri="{9D8B030D-6E8A-4147-A177-3AD203B41FA5}">
                      <a16:colId xmlns:a16="http://schemas.microsoft.com/office/drawing/2014/main" val="2413870011"/>
                    </a:ext>
                  </a:extLst>
                </a:gridCol>
                <a:gridCol w="1776675">
                  <a:extLst>
                    <a:ext uri="{9D8B030D-6E8A-4147-A177-3AD203B41FA5}">
                      <a16:colId xmlns:a16="http://schemas.microsoft.com/office/drawing/2014/main" val="1904706511"/>
                    </a:ext>
                  </a:extLst>
                </a:gridCol>
                <a:gridCol w="1497197">
                  <a:extLst>
                    <a:ext uri="{9D8B030D-6E8A-4147-A177-3AD203B41FA5}">
                      <a16:colId xmlns:a16="http://schemas.microsoft.com/office/drawing/2014/main" val="1261089464"/>
                    </a:ext>
                  </a:extLst>
                </a:gridCol>
                <a:gridCol w="1676862">
                  <a:extLst>
                    <a:ext uri="{9D8B030D-6E8A-4147-A177-3AD203B41FA5}">
                      <a16:colId xmlns:a16="http://schemas.microsoft.com/office/drawing/2014/main" val="3569328776"/>
                    </a:ext>
                  </a:extLst>
                </a:gridCol>
              </a:tblGrid>
              <a:tr h="332369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Dhule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Dhule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2374295"/>
                  </a:ext>
                </a:extLst>
              </a:tr>
              <a:tr h="33236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Borkund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Kishore Sambhaji Pawar Dhule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17,34,034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31-01-2022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 Months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2302081"/>
                  </a:ext>
                </a:extLst>
              </a:tr>
              <a:tr h="332369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Shirpur</a:t>
                      </a:r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Shirpur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2868426"/>
                  </a:ext>
                </a:extLst>
              </a:tr>
              <a:tr h="33236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Gurhadpani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Dhandai.M.Sah.Sau.Khalane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20,34,287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24-03-2022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8823137"/>
                  </a:ext>
                </a:extLst>
              </a:tr>
              <a:tr h="33236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Hivarkheda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19,06,616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5865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5938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73000">
              <a:schemeClr val="accent1">
                <a:lumMod val="30000"/>
                <a:lumOff val="70000"/>
              </a:schemeClr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151784" y="3075056"/>
            <a:ext cx="388843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u="sng" dirty="0">
                <a:solidFill>
                  <a:prstClr val="black"/>
                </a:solidFill>
              </a:rPr>
              <a:t>DASHBOARD</a:t>
            </a:r>
            <a:endParaRPr lang="en-IN" sz="4000" b="1" u="sng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554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179" y="400062"/>
            <a:ext cx="1582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Work Status</a:t>
            </a:r>
            <a:endParaRPr lang="en-IN" b="1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148792-AE76-4D75-A64B-DB24860FAEDB}"/>
              </a:ext>
            </a:extLst>
          </p:cNvPr>
          <p:cNvSpPr txBox="1"/>
          <p:nvPr/>
        </p:nvSpPr>
        <p:spPr>
          <a:xfrm>
            <a:off x="41945" y="41945"/>
            <a:ext cx="7910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Dashboard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260637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148792-AE76-4D75-A64B-DB24860FAEDB}"/>
              </a:ext>
            </a:extLst>
          </p:cNvPr>
          <p:cNvSpPr txBox="1"/>
          <p:nvPr/>
        </p:nvSpPr>
        <p:spPr>
          <a:xfrm>
            <a:off x="41945" y="41945"/>
            <a:ext cx="7910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Dashboard</a:t>
            </a:r>
            <a:endParaRPr lang="en-IN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8EB59A-1A22-4C49-8CA1-DCAA3BF408F1}"/>
              </a:ext>
            </a:extLst>
          </p:cNvPr>
          <p:cNvSpPr txBox="1"/>
          <p:nvPr/>
        </p:nvSpPr>
        <p:spPr>
          <a:xfrm>
            <a:off x="47488" y="413532"/>
            <a:ext cx="3162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Progress Milestone</a:t>
            </a:r>
            <a:endParaRPr lang="en-IN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875F48-E3AB-41C0-8B2B-FE05DBF11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500" y="3685890"/>
            <a:ext cx="1675701" cy="6261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3E49154-990A-4565-B45F-AA091F726964}"/>
              </a:ext>
            </a:extLst>
          </p:cNvPr>
          <p:cNvSpPr/>
          <p:nvPr/>
        </p:nvSpPr>
        <p:spPr>
          <a:xfrm>
            <a:off x="1374067" y="3967600"/>
            <a:ext cx="1124125" cy="24294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C687B4E-477F-4511-89C7-E27701CD6C62}"/>
              </a:ext>
            </a:extLst>
          </p:cNvPr>
          <p:cNvSpPr/>
          <p:nvPr/>
        </p:nvSpPr>
        <p:spPr>
          <a:xfrm>
            <a:off x="2161827" y="4170444"/>
            <a:ext cx="929716" cy="1127269"/>
          </a:xfrm>
          <a:custGeom>
            <a:avLst/>
            <a:gdLst>
              <a:gd name="connsiteX0" fmla="*/ 0 w 1647825"/>
              <a:gd name="connsiteY0" fmla="*/ 0 h 1057275"/>
              <a:gd name="connsiteX1" fmla="*/ 542925 w 1647825"/>
              <a:gd name="connsiteY1" fmla="*/ 752475 h 1057275"/>
              <a:gd name="connsiteX2" fmla="*/ 1647825 w 1647825"/>
              <a:gd name="connsiteY2" fmla="*/ 1057275 h 105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7825" h="1057275">
                <a:moveTo>
                  <a:pt x="0" y="0"/>
                </a:moveTo>
                <a:cubicBezTo>
                  <a:pt x="134144" y="288131"/>
                  <a:pt x="268288" y="576263"/>
                  <a:pt x="542925" y="752475"/>
                </a:cubicBezTo>
                <a:cubicBezTo>
                  <a:pt x="817562" y="928687"/>
                  <a:pt x="1474788" y="1003300"/>
                  <a:pt x="1647825" y="1057275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96C861-C273-4E5F-AA6D-EB826D6B7C2E}"/>
              </a:ext>
            </a:extLst>
          </p:cNvPr>
          <p:cNvSpPr/>
          <p:nvPr/>
        </p:nvSpPr>
        <p:spPr>
          <a:xfrm>
            <a:off x="1056478" y="2770268"/>
            <a:ext cx="612429" cy="1264444"/>
          </a:xfrm>
          <a:custGeom>
            <a:avLst/>
            <a:gdLst>
              <a:gd name="connsiteX0" fmla="*/ 816572 w 816572"/>
              <a:gd name="connsiteY0" fmla="*/ 0 h 1685925"/>
              <a:gd name="connsiteX1" fmla="*/ 6947 w 816572"/>
              <a:gd name="connsiteY1" fmla="*/ 704850 h 1685925"/>
              <a:gd name="connsiteX2" fmla="*/ 492722 w 816572"/>
              <a:gd name="connsiteY2" fmla="*/ 1685925 h 1685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6572" h="1685925">
                <a:moveTo>
                  <a:pt x="816572" y="0"/>
                </a:moveTo>
                <a:cubicBezTo>
                  <a:pt x="438747" y="211931"/>
                  <a:pt x="60922" y="423863"/>
                  <a:pt x="6947" y="704850"/>
                </a:cubicBezTo>
                <a:cubicBezTo>
                  <a:pt x="-47028" y="985838"/>
                  <a:pt x="222847" y="1335881"/>
                  <a:pt x="492722" y="1685925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</p:spTree>
    <p:extLst>
      <p:ext uri="{BB962C8B-B14F-4D97-AF65-F5344CB8AC3E}">
        <p14:creationId xmlns:p14="http://schemas.microsoft.com/office/powerpoint/2010/main" val="2855643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89277" y="2492922"/>
            <a:ext cx="3526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Work Status: </a:t>
            </a:r>
            <a:r>
              <a:rPr lang="en-US" sz="1400" b="1" u="sng" dirty="0" err="1"/>
              <a:t>Taluka</a:t>
            </a:r>
            <a:r>
              <a:rPr lang="en-US" sz="1400" b="1" u="sng" dirty="0"/>
              <a:t> Wise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597" y="442349"/>
            <a:ext cx="3526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Work Status</a:t>
            </a:r>
            <a:r>
              <a:rPr lang="en-IN" sz="1400" u="sng" dirty="0"/>
              <a:t>:</a:t>
            </a:r>
            <a:endParaRPr lang="en-US" sz="1400" b="1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148792-AE76-4D75-A64B-DB24860FAEDB}"/>
              </a:ext>
            </a:extLst>
          </p:cNvPr>
          <p:cNvSpPr txBox="1"/>
          <p:nvPr/>
        </p:nvSpPr>
        <p:spPr>
          <a:xfrm>
            <a:off x="41945" y="41945"/>
            <a:ext cx="7910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Dashboard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1436285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73000">
              <a:schemeClr val="accent1">
                <a:lumMod val="30000"/>
                <a:lumOff val="70000"/>
              </a:schemeClr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026578" y="2890390"/>
            <a:ext cx="6138845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u="sng" dirty="0">
                <a:solidFill>
                  <a:prstClr val="black"/>
                </a:solidFill>
              </a:rPr>
              <a:t>MS – PROJECT</a:t>
            </a:r>
          </a:p>
          <a:p>
            <a:pPr algn="ctr"/>
            <a:r>
              <a:rPr lang="en-US" sz="2400" b="1" dirty="0">
                <a:solidFill>
                  <a:prstClr val="black"/>
                </a:solidFill>
              </a:rPr>
              <a:t>Work in Progress Schemes</a:t>
            </a:r>
            <a:endParaRPr lang="en-IN" sz="24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923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203200" y="174171"/>
            <a:ext cx="11776710" cy="784225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+mn-lt"/>
              </a:rPr>
              <a:t>District Work Status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505150"/>
              </p:ext>
            </p:extLst>
          </p:nvPr>
        </p:nvGraphicFramePr>
        <p:xfrm>
          <a:off x="346310" y="1252841"/>
          <a:ext cx="11450738" cy="5430990"/>
        </p:xfrm>
        <a:graphic>
          <a:graphicData uri="http://schemas.openxmlformats.org/drawingml/2006/table">
            <a:tbl>
              <a:tblPr/>
              <a:tblGrid>
                <a:gridCol w="16836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1925">
                  <a:extLst>
                    <a:ext uri="{9D8B030D-6E8A-4147-A177-3AD203B41FA5}">
                      <a16:colId xmlns:a16="http://schemas.microsoft.com/office/drawing/2014/main" val="2497114624"/>
                    </a:ext>
                  </a:extLst>
                </a:gridCol>
                <a:gridCol w="2011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44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778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1819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Taluka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Category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No. of Schemes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Work Order Issued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Work In</a:t>
                      </a:r>
                      <a:r>
                        <a:rPr lang="en-IN" sz="18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</a:t>
                      </a:r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Progress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Work</a:t>
                      </a:r>
                      <a:r>
                        <a:rPr lang="en-IN" sz="18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Not S</a:t>
                      </a:r>
                      <a:r>
                        <a:rPr lang="en-US" sz="1800" b="1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tarted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255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Dhule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Retro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255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Sakri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Retro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effectLst/>
                          <a:latin typeface="Calibri"/>
                        </a:rPr>
                        <a:t>41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8188439"/>
                  </a:ext>
                </a:extLst>
              </a:tr>
              <a:tr h="96255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Shirpur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Retro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effectLst/>
                          <a:latin typeface="Calibri"/>
                        </a:rPr>
                        <a:t>47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5236530"/>
                  </a:ext>
                </a:extLst>
              </a:tr>
              <a:tr h="96255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Sindkhede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Retro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4144627"/>
                  </a:ext>
                </a:extLst>
              </a:tr>
              <a:tr h="96256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Retro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600" b="1" dirty="0">
                          <a:effectLst/>
                          <a:latin typeface="Calibri"/>
                        </a:rPr>
                        <a:t>127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308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5278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07817" y="143451"/>
            <a:ext cx="11776365" cy="92334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u="sng" dirty="0">
                <a:solidFill>
                  <a:prstClr val="black"/>
                </a:solidFill>
                <a:latin typeface="Calibri"/>
              </a:rPr>
              <a:t>Project Overview</a:t>
            </a:r>
            <a:br>
              <a:rPr lang="en-US" sz="4000" b="1" dirty="0">
                <a:solidFill>
                  <a:prstClr val="black"/>
                </a:solidFill>
                <a:latin typeface="Calibri"/>
              </a:rPr>
            </a:br>
            <a:r>
              <a:rPr lang="en-US" sz="2500" b="1" dirty="0">
                <a:solidFill>
                  <a:prstClr val="black"/>
                </a:solidFill>
                <a:latin typeface="Calibri"/>
              </a:rPr>
              <a:t>Physical Progress </a:t>
            </a:r>
            <a:r>
              <a:rPr lang="en-US" sz="2500" b="1" dirty="0" err="1">
                <a:solidFill>
                  <a:prstClr val="black"/>
                </a:solidFill>
                <a:latin typeface="Calibri"/>
              </a:rPr>
              <a:t>vs</a:t>
            </a:r>
            <a:r>
              <a:rPr lang="en-US" sz="2500" b="1" dirty="0">
                <a:solidFill>
                  <a:prstClr val="black"/>
                </a:solidFill>
                <a:latin typeface="Calibri"/>
              </a:rPr>
              <a:t> Financial Progress </a:t>
            </a:r>
            <a:r>
              <a:rPr lang="en-US" sz="2500" b="1" dirty="0" err="1">
                <a:solidFill>
                  <a:prstClr val="black"/>
                </a:solidFill>
                <a:latin typeface="Calibri"/>
              </a:rPr>
              <a:t>vs</a:t>
            </a:r>
            <a:r>
              <a:rPr lang="en-US" sz="2500" b="1" dirty="0">
                <a:solidFill>
                  <a:prstClr val="black"/>
                </a:solidFill>
                <a:latin typeface="Calibri"/>
              </a:rPr>
              <a:t> Time Overrun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28806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07817" y="143452"/>
            <a:ext cx="11776365" cy="72740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prstClr val="black"/>
                </a:solidFill>
                <a:latin typeface="Calibri"/>
              </a:rPr>
              <a:t>Late Schemes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81588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73000">
              <a:schemeClr val="accent1">
                <a:lumMod val="30000"/>
                <a:lumOff val="70000"/>
              </a:schemeClr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107668" y="3075057"/>
            <a:ext cx="597666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u="sng" dirty="0">
                <a:solidFill>
                  <a:prstClr val="black"/>
                </a:solidFill>
              </a:rPr>
              <a:t>SAMPLE SITE VISIT PHOTOS</a:t>
            </a:r>
            <a:endParaRPr lang="en-IN" sz="4000" b="1" u="sng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110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44440" y="96974"/>
            <a:ext cx="11303122" cy="748145"/>
          </a:xfrm>
          <a:prstGeom prst="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altLang="en-US" sz="3600" b="1" dirty="0">
                <a:latin typeface="+mn-lt"/>
              </a:rPr>
              <a:t>, Tal. </a:t>
            </a:r>
          </a:p>
        </p:txBody>
      </p:sp>
    </p:spTree>
    <p:extLst>
      <p:ext uri="{BB962C8B-B14F-4D97-AF65-F5344CB8AC3E}">
        <p14:creationId xmlns:p14="http://schemas.microsoft.com/office/powerpoint/2010/main" val="2811514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4149080"/>
            <a:ext cx="4320000" cy="2520000"/>
          </a:xfrm>
          <a:prstGeom prst="rect">
            <a:avLst/>
          </a:prstGeom>
        </p:spPr>
      </p:pic>
      <p:sp>
        <p:nvSpPr>
          <p:cNvPr id="8" name="Title 1"/>
          <p:cNvSpPr txBox="1"/>
          <p:nvPr/>
        </p:nvSpPr>
        <p:spPr>
          <a:xfrm>
            <a:off x="524312" y="156458"/>
            <a:ext cx="10939174" cy="825228"/>
          </a:xfrm>
          <a:prstGeom prst="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3600" b="1">
                <a:ea typeface="+mj-ea"/>
                <a:cs typeface="+mj-cs"/>
              </a:defRPr>
            </a:lvl1pPr>
          </a:lstStyle>
          <a:p>
            <a:r>
              <a:rPr lang="en-US"/>
              <a:t>Dhule</a:t>
            </a:r>
            <a:r>
              <a:rPr lang="en-US" dirty="0"/>
              <a:t> Taluka </a:t>
            </a:r>
            <a:endParaRPr lang="en-IN" altLang="en-US" dirty="0"/>
          </a:p>
        </p:txBody>
      </p:sp>
      <p:pic>
        <p:nvPicPr>
          <p:cNvPr id="11" name="Picture 10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4149080"/>
            <a:ext cx="4320000" cy="2520000"/>
          </a:xfrm>
          <a:prstGeom prst="rect">
            <a:avLst/>
          </a:prstGeom>
        </p:spPr>
      </p:pic>
      <p:pic>
        <p:nvPicPr>
          <p:cNvPr id="12" name="Picture 11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1268760"/>
            <a:ext cx="4320000" cy="2520000"/>
          </a:xfrm>
          <a:prstGeom prst="rect">
            <a:avLst/>
          </a:prstGeom>
        </p:spPr>
      </p:pic>
      <p:pic>
        <p:nvPicPr>
          <p:cNvPr id="13" name="Picture 12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816080" y="1268760"/>
            <a:ext cx="4320000" cy="2520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4149080"/>
            <a:ext cx="4320000" cy="2520000"/>
          </a:xfrm>
          <a:prstGeom prst="rect">
            <a:avLst/>
          </a:prstGeom>
        </p:spPr>
      </p:pic>
      <p:pic>
        <p:nvPicPr>
          <p:cNvPr id="7" name="Picture 6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4149080"/>
            <a:ext cx="4320000" cy="2520000"/>
          </a:xfrm>
          <a:prstGeom prst="rect">
            <a:avLst/>
          </a:prstGeom>
        </p:spPr>
      </p:pic>
      <p:sp>
        <p:nvSpPr>
          <p:cNvPr id="8" name="Title 1"/>
          <p:cNvSpPr txBox="1"/>
          <p:nvPr/>
        </p:nvSpPr>
        <p:spPr>
          <a:xfrm>
            <a:off x="524312" y="156458"/>
            <a:ext cx="10939174" cy="825228"/>
          </a:xfrm>
          <a:prstGeom prst="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3600" b="1">
                <a:ea typeface="+mj-ea"/>
                <a:cs typeface="+mj-cs"/>
              </a:defRPr>
            </a:lvl1pPr>
          </a:lstStyle>
          <a:p>
            <a:r>
              <a:rPr lang="en-US"/>
              <a:t>Dhule</a:t>
            </a:r>
            <a:r>
              <a:rPr lang="en-US" dirty="0"/>
              <a:t> Taluka </a:t>
            </a:r>
            <a:endParaRPr lang="en-IN" altLang="en-US" dirty="0"/>
          </a:p>
        </p:txBody>
      </p:sp>
      <p:pic>
        <p:nvPicPr>
          <p:cNvPr id="9" name="Picture 8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1268760"/>
            <a:ext cx="4320000" cy="2520000"/>
          </a:xfrm>
          <a:prstGeom prst="rect">
            <a:avLst/>
          </a:prstGeom>
        </p:spPr>
      </p:pic>
      <p:pic>
        <p:nvPicPr>
          <p:cNvPr id="10" name="Picture 9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833430" y="1267744"/>
            <a:ext cx="4320000" cy="2520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268760"/>
            <a:ext cx="4320000" cy="2520000"/>
          </a:xfrm>
          <a:prstGeom prst="rect">
            <a:avLst/>
          </a:prstGeom>
        </p:spPr>
      </p:pic>
      <p:pic>
        <p:nvPicPr>
          <p:cNvPr id="5" name="Picture 4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1268760"/>
            <a:ext cx="4320000" cy="2520000"/>
          </a:xfrm>
          <a:prstGeom prst="rect">
            <a:avLst/>
          </a:prstGeom>
        </p:spPr>
      </p:pic>
      <p:pic>
        <p:nvPicPr>
          <p:cNvPr id="6" name="Picture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816080" y="4147312"/>
            <a:ext cx="4320000" cy="2520000"/>
          </a:xfrm>
          <a:prstGeom prst="rect">
            <a:avLst/>
          </a:prstGeom>
        </p:spPr>
      </p:pic>
      <p:pic>
        <p:nvPicPr>
          <p:cNvPr id="7" name="Picture 6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50447" y="4149080"/>
            <a:ext cx="4320000" cy="2520000"/>
          </a:xfrm>
          <a:prstGeom prst="rect">
            <a:avLst/>
          </a:prstGeom>
        </p:spPr>
      </p:pic>
      <p:sp>
        <p:nvSpPr>
          <p:cNvPr id="8" name="Title 1"/>
          <p:cNvSpPr txBox="1"/>
          <p:nvPr/>
        </p:nvSpPr>
        <p:spPr>
          <a:xfrm>
            <a:off x="524312" y="156458"/>
            <a:ext cx="10939174" cy="825228"/>
          </a:xfrm>
          <a:prstGeom prst="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3600" b="1">
                <a:ea typeface="+mj-ea"/>
                <a:cs typeface="+mj-cs"/>
              </a:defRPr>
            </a:lvl1pPr>
          </a:lstStyle>
          <a:p>
            <a:r>
              <a:rPr lang="en-US"/>
              <a:t>Dhule</a:t>
            </a:r>
            <a:r>
              <a:rPr lang="en-US" dirty="0"/>
              <a:t> Taluka </a:t>
            </a:r>
            <a:endParaRPr lang="en-I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268760"/>
            <a:ext cx="4320000" cy="2520000"/>
          </a:xfrm>
          <a:prstGeom prst="rect">
            <a:avLst/>
          </a:prstGeom>
        </p:spPr>
      </p:pic>
      <p:pic>
        <p:nvPicPr>
          <p:cNvPr id="5" name="Picture 4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1268760"/>
            <a:ext cx="4320000" cy="2520000"/>
          </a:xfrm>
          <a:prstGeom prst="rect">
            <a:avLst/>
          </a:prstGeom>
        </p:spPr>
      </p:pic>
      <p:pic>
        <p:nvPicPr>
          <p:cNvPr id="6" name="Picture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4149080"/>
            <a:ext cx="4320000" cy="2520000"/>
          </a:xfrm>
          <a:prstGeom prst="rect">
            <a:avLst/>
          </a:prstGeom>
        </p:spPr>
      </p:pic>
      <p:pic>
        <p:nvPicPr>
          <p:cNvPr id="7" name="Picture 6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816080" y="4149080"/>
            <a:ext cx="4320000" cy="2520000"/>
          </a:xfrm>
          <a:prstGeom prst="rect">
            <a:avLst/>
          </a:prstGeom>
        </p:spPr>
      </p:pic>
      <p:sp>
        <p:nvSpPr>
          <p:cNvPr id="8" name="Title 1"/>
          <p:cNvSpPr txBox="1"/>
          <p:nvPr/>
        </p:nvSpPr>
        <p:spPr>
          <a:xfrm>
            <a:off x="524312" y="156458"/>
            <a:ext cx="10939174" cy="825228"/>
          </a:xfrm>
          <a:prstGeom prst="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3600" b="1">
                <a:ea typeface="+mj-ea"/>
                <a:cs typeface="+mj-cs"/>
              </a:defRPr>
            </a:lvl1pPr>
          </a:lstStyle>
          <a:p>
            <a:r>
              <a:rPr lang="en-US"/>
              <a:t>Sakri</a:t>
            </a:r>
            <a:r>
              <a:rPr lang="en-US" dirty="0"/>
              <a:t> Taluka </a:t>
            </a:r>
            <a:endParaRPr lang="en-I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268760"/>
            <a:ext cx="4320000" cy="2520000"/>
          </a:xfrm>
          <a:prstGeom prst="rect">
            <a:avLst/>
          </a:prstGeom>
        </p:spPr>
      </p:pic>
      <p:pic>
        <p:nvPicPr>
          <p:cNvPr id="5" name="Picture 4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1268760"/>
            <a:ext cx="4320000" cy="2520000"/>
          </a:xfrm>
          <a:prstGeom prst="rect">
            <a:avLst/>
          </a:prstGeom>
        </p:spPr>
      </p:pic>
      <p:pic>
        <p:nvPicPr>
          <p:cNvPr id="6" name="Picture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4149080"/>
            <a:ext cx="4320000" cy="2520000"/>
          </a:xfrm>
          <a:prstGeom prst="rect">
            <a:avLst/>
          </a:prstGeom>
        </p:spPr>
      </p:pic>
      <p:pic>
        <p:nvPicPr>
          <p:cNvPr id="7" name="Picture 6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816080" y="4149080"/>
            <a:ext cx="4320000" cy="2520000"/>
          </a:xfrm>
          <a:prstGeom prst="rect">
            <a:avLst/>
          </a:prstGeom>
        </p:spPr>
      </p:pic>
      <p:sp>
        <p:nvSpPr>
          <p:cNvPr id="8" name="Title 1"/>
          <p:cNvSpPr txBox="1"/>
          <p:nvPr/>
        </p:nvSpPr>
        <p:spPr>
          <a:xfrm>
            <a:off x="524312" y="137797"/>
            <a:ext cx="10939174" cy="825228"/>
          </a:xfrm>
          <a:prstGeom prst="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3600" b="1">
                <a:ea typeface="+mj-ea"/>
                <a:cs typeface="+mj-cs"/>
              </a:defRPr>
            </a:lvl1pPr>
          </a:lstStyle>
          <a:p>
            <a:r>
              <a:rPr lang="en-US"/>
              <a:t>Sakri</a:t>
            </a:r>
            <a:r>
              <a:rPr lang="en-US" dirty="0"/>
              <a:t> Taluka </a:t>
            </a:r>
            <a:endParaRPr lang="en-I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 preferRelativeResize="0"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440" y="1268760"/>
            <a:ext cx="4320000" cy="2520000"/>
          </a:xfrm>
          <a:prstGeom prst="rect">
            <a:avLst/>
          </a:prstGeom>
        </p:spPr>
      </p:pic>
      <p:pic>
        <p:nvPicPr>
          <p:cNvPr id="5" name="Picture 4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1268760"/>
            <a:ext cx="4320000" cy="2520000"/>
          </a:xfrm>
          <a:prstGeom prst="rect">
            <a:avLst/>
          </a:prstGeom>
        </p:spPr>
      </p:pic>
      <p:pic>
        <p:nvPicPr>
          <p:cNvPr id="6" name="Picture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4149080"/>
            <a:ext cx="4320000" cy="2520000"/>
          </a:xfrm>
          <a:prstGeom prst="rect">
            <a:avLst/>
          </a:prstGeom>
        </p:spPr>
      </p:pic>
      <p:pic>
        <p:nvPicPr>
          <p:cNvPr id="7" name="Picture 6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816080" y="4149080"/>
            <a:ext cx="4320000" cy="2520000"/>
          </a:xfrm>
          <a:prstGeom prst="rect">
            <a:avLst/>
          </a:prstGeom>
        </p:spPr>
      </p:pic>
      <p:sp>
        <p:nvSpPr>
          <p:cNvPr id="8" name="Title 1"/>
          <p:cNvSpPr txBox="1"/>
          <p:nvPr/>
        </p:nvSpPr>
        <p:spPr>
          <a:xfrm>
            <a:off x="524312" y="156458"/>
            <a:ext cx="10939174" cy="825228"/>
          </a:xfrm>
          <a:prstGeom prst="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3600" b="1">
                <a:ea typeface="+mj-ea"/>
                <a:cs typeface="+mj-cs"/>
              </a:defRPr>
            </a:lvl1pPr>
          </a:lstStyle>
          <a:p>
            <a:r>
              <a:rPr lang="en-US"/>
              <a:t>Sakri</a:t>
            </a:r>
            <a:r>
              <a:rPr lang="en-US" dirty="0"/>
              <a:t> Taluka </a:t>
            </a:r>
            <a:endParaRPr lang="en-I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07817" y="143451"/>
            <a:ext cx="11776365" cy="923349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4000" b="1" u="sng" dirty="0">
                <a:solidFill>
                  <a:prstClr val="black"/>
                </a:solidFill>
                <a:latin typeface="Calibri"/>
              </a:rPr>
              <a:t>Executive Summary</a:t>
            </a:r>
            <a:br>
              <a:rPr lang="en-US" sz="4000" b="1" dirty="0">
                <a:solidFill>
                  <a:prstClr val="black"/>
                </a:solidFill>
                <a:latin typeface="Calibri"/>
              </a:rPr>
            </a:br>
            <a:r>
              <a:rPr lang="en-US" sz="2500" b="1" dirty="0">
                <a:solidFill>
                  <a:prstClr val="black"/>
                </a:solidFill>
                <a:latin typeface="Calibri"/>
              </a:rPr>
              <a:t>Work in Progress Schemes</a:t>
            </a:r>
            <a:endParaRPr lang="en-US" b="1" dirty="0"/>
          </a:p>
        </p:txBody>
      </p:sp>
      <p:graphicFrame>
        <p:nvGraphicFramePr>
          <p:cNvPr id="4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4322588"/>
              </p:ext>
            </p:extLst>
          </p:nvPr>
        </p:nvGraphicFramePr>
        <p:xfrm>
          <a:off x="373108" y="1303835"/>
          <a:ext cx="11441522" cy="5410716"/>
        </p:xfrm>
        <a:graphic>
          <a:graphicData uri="http://schemas.openxmlformats.org/drawingml/2006/table">
            <a:tbl>
              <a:tblPr/>
              <a:tblGrid>
                <a:gridCol w="1546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7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63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65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90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9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183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972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089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Taluka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Category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Total No. of Schemes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No. of Schemes based on Physical Progress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8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&lt; 25%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25 &lt;</a:t>
                      </a:r>
                      <a:r>
                        <a:rPr lang="en-IN" sz="16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50%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50</a:t>
                      </a:r>
                      <a:r>
                        <a:rPr lang="en-IN" sz="16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&lt; 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75%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75</a:t>
                      </a:r>
                      <a:r>
                        <a:rPr lang="en-IN" sz="16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&lt; 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Commissioned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178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Dhule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Retro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786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Sakri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Retro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effectLst/>
                          <a:latin typeface="Calibri"/>
                        </a:rPr>
                        <a:t>41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effectLst/>
                          <a:latin typeface="Calibri"/>
                        </a:rPr>
                        <a:t>27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3614644"/>
                  </a:ext>
                </a:extLst>
              </a:tr>
              <a:tr h="901786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Shirpur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Retro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effectLst/>
                          <a:latin typeface="Calibri"/>
                        </a:rPr>
                        <a:t>47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2432796"/>
                  </a:ext>
                </a:extLst>
              </a:tr>
              <a:tr h="901786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Sindkhede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Retro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7587983"/>
                  </a:ext>
                </a:extLst>
              </a:tr>
              <a:tr h="90178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Grand Total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Retro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dirty="0"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dirty="0"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dirty="0"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dirty="0"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dirty="0"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dirty="0"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3708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5419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268760"/>
            <a:ext cx="4320000" cy="2520000"/>
          </a:xfrm>
          <a:prstGeom prst="rect">
            <a:avLst/>
          </a:prstGeom>
        </p:spPr>
      </p:pic>
      <p:pic>
        <p:nvPicPr>
          <p:cNvPr id="5" name="Picture 4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1268760"/>
            <a:ext cx="4320000" cy="2520000"/>
          </a:xfrm>
          <a:prstGeom prst="rect">
            <a:avLst/>
          </a:prstGeom>
        </p:spPr>
      </p:pic>
      <p:pic>
        <p:nvPicPr>
          <p:cNvPr id="6" name="Picture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4149080"/>
            <a:ext cx="4320000" cy="2520000"/>
          </a:xfrm>
          <a:prstGeom prst="rect">
            <a:avLst/>
          </a:prstGeom>
        </p:spPr>
      </p:pic>
      <p:pic>
        <p:nvPicPr>
          <p:cNvPr id="7" name="Picture 6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816080" y="4149080"/>
            <a:ext cx="4320000" cy="2520000"/>
          </a:xfrm>
          <a:prstGeom prst="rect">
            <a:avLst/>
          </a:prstGeom>
        </p:spPr>
      </p:pic>
      <p:sp>
        <p:nvSpPr>
          <p:cNvPr id="8" name="Title 1"/>
          <p:cNvSpPr txBox="1"/>
          <p:nvPr/>
        </p:nvSpPr>
        <p:spPr>
          <a:xfrm>
            <a:off x="524312" y="156458"/>
            <a:ext cx="10939174" cy="825228"/>
          </a:xfrm>
          <a:prstGeom prst="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3600" b="1">
                <a:ea typeface="+mj-ea"/>
                <a:cs typeface="+mj-cs"/>
              </a:defRPr>
            </a:lvl1pPr>
          </a:lstStyle>
          <a:p>
            <a:r>
              <a:rPr lang="en-US"/>
              <a:t>Shirpur</a:t>
            </a:r>
            <a:r>
              <a:rPr lang="en-US" dirty="0"/>
              <a:t> Taluka </a:t>
            </a:r>
            <a:endParaRPr lang="en-IN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816080" y="1268760"/>
            <a:ext cx="4320000" cy="2520000"/>
          </a:xfrm>
          <a:prstGeom prst="rect">
            <a:avLst/>
          </a:prstGeom>
        </p:spPr>
      </p:pic>
      <p:pic>
        <p:nvPicPr>
          <p:cNvPr id="5" name="Picture 4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268760"/>
            <a:ext cx="4320000" cy="2520000"/>
          </a:xfrm>
          <a:prstGeom prst="rect">
            <a:avLst/>
          </a:prstGeom>
        </p:spPr>
      </p:pic>
      <p:pic>
        <p:nvPicPr>
          <p:cNvPr id="6" name="Picture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4149080"/>
            <a:ext cx="4320000" cy="2520000"/>
          </a:xfrm>
          <a:prstGeom prst="rect">
            <a:avLst/>
          </a:prstGeom>
        </p:spPr>
      </p:pic>
      <p:pic>
        <p:nvPicPr>
          <p:cNvPr id="7" name="Picture 6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816080" y="4149080"/>
            <a:ext cx="4320000" cy="2520000"/>
          </a:xfrm>
          <a:prstGeom prst="rect">
            <a:avLst/>
          </a:prstGeom>
        </p:spPr>
      </p:pic>
      <p:sp>
        <p:nvSpPr>
          <p:cNvPr id="8" name="Title 1"/>
          <p:cNvSpPr txBox="1"/>
          <p:nvPr/>
        </p:nvSpPr>
        <p:spPr>
          <a:xfrm>
            <a:off x="524312" y="156458"/>
            <a:ext cx="10939174" cy="825228"/>
          </a:xfrm>
          <a:prstGeom prst="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3600" b="1">
                <a:ea typeface="+mj-ea"/>
                <a:cs typeface="+mj-cs"/>
              </a:defRPr>
            </a:lvl1pPr>
          </a:lstStyle>
          <a:p>
            <a:r>
              <a:rPr lang="en-US"/>
              <a:t> Shirpur</a:t>
            </a:r>
            <a:r>
              <a:rPr lang="en-US" dirty="0"/>
              <a:t> Taluka </a:t>
            </a:r>
            <a:endParaRPr lang="en-IN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 preferRelativeResize="0"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440" y="1268760"/>
            <a:ext cx="4320000" cy="2520000"/>
          </a:xfrm>
          <a:prstGeom prst="rect">
            <a:avLst/>
          </a:prstGeom>
        </p:spPr>
      </p:pic>
      <p:pic>
        <p:nvPicPr>
          <p:cNvPr id="5" name="Picture 4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1268760"/>
            <a:ext cx="4320000" cy="2520000"/>
          </a:xfrm>
          <a:prstGeom prst="rect">
            <a:avLst/>
          </a:prstGeom>
        </p:spPr>
      </p:pic>
      <p:pic>
        <p:nvPicPr>
          <p:cNvPr id="6" name="Picture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4149080"/>
            <a:ext cx="4320000" cy="2520000"/>
          </a:xfrm>
          <a:prstGeom prst="rect">
            <a:avLst/>
          </a:prstGeom>
        </p:spPr>
      </p:pic>
      <p:pic>
        <p:nvPicPr>
          <p:cNvPr id="7" name="Picture 6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816080" y="4149080"/>
            <a:ext cx="4320000" cy="2520000"/>
          </a:xfrm>
          <a:prstGeom prst="rect">
            <a:avLst/>
          </a:prstGeom>
        </p:spPr>
      </p:pic>
      <p:sp>
        <p:nvSpPr>
          <p:cNvPr id="8" name="Title 1"/>
          <p:cNvSpPr txBox="1"/>
          <p:nvPr/>
        </p:nvSpPr>
        <p:spPr>
          <a:xfrm>
            <a:off x="524312" y="156458"/>
            <a:ext cx="10939174" cy="825228"/>
          </a:xfrm>
          <a:prstGeom prst="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3600" b="1">
                <a:ea typeface="+mj-ea"/>
                <a:cs typeface="+mj-cs"/>
              </a:defRPr>
            </a:lvl1pPr>
          </a:lstStyle>
          <a:p>
            <a:r>
              <a:rPr lang="en-US"/>
              <a:t>Shirpur</a:t>
            </a:r>
            <a:r>
              <a:rPr lang="en-US" dirty="0"/>
              <a:t> Taluka </a:t>
            </a:r>
            <a:endParaRPr lang="en-I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268760"/>
            <a:ext cx="4320000" cy="2520000"/>
          </a:xfrm>
          <a:prstGeom prst="rect">
            <a:avLst/>
          </a:prstGeom>
        </p:spPr>
      </p:pic>
      <p:pic>
        <p:nvPicPr>
          <p:cNvPr id="5" name="Picture 4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1268760"/>
            <a:ext cx="4320000" cy="2520000"/>
          </a:xfrm>
          <a:prstGeom prst="rect">
            <a:avLst/>
          </a:prstGeom>
        </p:spPr>
      </p:pic>
      <p:pic>
        <p:nvPicPr>
          <p:cNvPr id="6" name="Picture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4149080"/>
            <a:ext cx="4320000" cy="2520000"/>
          </a:xfrm>
          <a:prstGeom prst="rect">
            <a:avLst/>
          </a:prstGeom>
        </p:spPr>
      </p:pic>
      <p:pic>
        <p:nvPicPr>
          <p:cNvPr id="7" name="Picture 6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816080" y="4149080"/>
            <a:ext cx="4320000" cy="2520000"/>
          </a:xfrm>
          <a:prstGeom prst="rect">
            <a:avLst/>
          </a:prstGeom>
        </p:spPr>
      </p:pic>
      <p:sp>
        <p:nvSpPr>
          <p:cNvPr id="8" name="Title 1"/>
          <p:cNvSpPr txBox="1"/>
          <p:nvPr/>
        </p:nvSpPr>
        <p:spPr>
          <a:xfrm>
            <a:off x="524312" y="156458"/>
            <a:ext cx="10939174" cy="825228"/>
          </a:xfrm>
          <a:prstGeom prst="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3600" b="1">
                <a:ea typeface="+mj-ea"/>
                <a:cs typeface="+mj-cs"/>
              </a:defRPr>
            </a:lvl1pPr>
          </a:lstStyle>
          <a:p>
            <a:r>
              <a:rPr lang="en-US"/>
              <a:t>Sindhede</a:t>
            </a:r>
            <a:r>
              <a:rPr lang="en-US" dirty="0"/>
              <a:t> Taluka </a:t>
            </a:r>
            <a:endParaRPr lang="en-IN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73000">
              <a:schemeClr val="accent1">
                <a:lumMod val="30000"/>
                <a:lumOff val="70000"/>
              </a:schemeClr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45319" y="1665287"/>
            <a:ext cx="10901362" cy="3527426"/>
            <a:chOff x="645319" y="1671637"/>
            <a:chExt cx="10901362" cy="3527426"/>
          </a:xfrm>
        </p:grpSpPr>
        <p:pic>
          <p:nvPicPr>
            <p:cNvPr id="4" name="Picture 2" descr="Centre allocates Rs 9289 Cr to J&amp;K Jal Jeevan Mission - Northline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0512" y="1671637"/>
              <a:ext cx="3990975" cy="2295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645319" y="3967163"/>
              <a:ext cx="10901362" cy="1231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17" tIns="60958" rIns="121917" bIns="60958">
              <a:spAutoFit/>
            </a:bodyPr>
            <a:lstStyle/>
            <a:p>
              <a:pPr algn="ctr"/>
              <a:r>
                <a:rPr lang="en-US" sz="7200" dirty="0">
                  <a:ln>
                    <a:solidFill>
                      <a:schemeClr val="accent1">
                        <a:lumMod val="75000"/>
                      </a:schemeClr>
                    </a:solidFill>
                  </a:ln>
                  <a:latin typeface="Arial Black" pitchFamily="34" charset="0"/>
                </a:rPr>
                <a:t>Thank You!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1973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7817" y="102811"/>
            <a:ext cx="11776365" cy="923349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+mn-lt"/>
              </a:rPr>
              <a:t>Abstract of Schemes – Work in Progress</a:t>
            </a:r>
            <a:br>
              <a:rPr lang="en-US" b="1" dirty="0">
                <a:latin typeface="+mn-lt"/>
              </a:rPr>
            </a:br>
            <a:r>
              <a:rPr lang="en-US" sz="2200" b="1" dirty="0">
                <a:latin typeface="+mn-lt"/>
              </a:rPr>
              <a:t>Category – “Retro”</a:t>
            </a:r>
            <a:endParaRPr lang="en-US" sz="1600" b="1" dirty="0">
              <a:latin typeface="+mn-l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2ED02E3-74AC-0540-57C1-C7CE9A2A37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75628"/>
              </p:ext>
            </p:extLst>
          </p:nvPr>
        </p:nvGraphicFramePr>
        <p:xfrm>
          <a:off x="497929" y="1167257"/>
          <a:ext cx="11196139" cy="593185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335200627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2633546498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1550490918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322946444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482487857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21689941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427825464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647308564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16838983"/>
                    </a:ext>
                  </a:extLst>
                </a:gridCol>
              </a:tblGrid>
              <a:tr h="5931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Sr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No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Scheme Name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Name of Agency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 Amount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(</a:t>
                      </a:r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excl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GST)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Date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Construction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Period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Physical </a:t>
                      </a:r>
                    </a:p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Progress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 Bill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(Recommended)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RA Bill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(Recommended)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Lakhs</a:t>
                      </a:r>
                      <a:endParaRPr kumimoji="0" lang="en-IN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141223"/>
                  </a:ext>
                </a:extLst>
              </a:tr>
            </a:tbl>
          </a:graphicData>
        </a:graphic>
      </p:graphicFrame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3D68098B-0439-EFF3-306E-F6D3EB39B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151031"/>
              </p:ext>
            </p:extLst>
          </p:nvPr>
        </p:nvGraphicFramePr>
        <p:xfrm>
          <a:off x="497929" y="1760441"/>
          <a:ext cx="11196139" cy="4994752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232975009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785303415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2413870011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190470651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261089464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35693287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379136875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990831582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566365327"/>
                    </a:ext>
                  </a:extLst>
                </a:gridCol>
              </a:tblGrid>
              <a:tr h="341520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Dhule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Dhule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2374295"/>
                  </a:ext>
                </a:extLst>
              </a:tr>
              <a:tr h="34152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Anchale Tanda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Kishore Sambhaji Pawar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62,63,862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22-09-2022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52.16%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2302081"/>
                  </a:ext>
                </a:extLst>
              </a:tr>
              <a:tr h="34152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Behed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Keshar Construction Dhule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41,70,903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21-09-2022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2868426"/>
                  </a:ext>
                </a:extLst>
              </a:tr>
              <a:tr h="34152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Bendrepada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Kishore Sambhaji Pawar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42,03,891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07-11-2022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9.20%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823137"/>
                  </a:ext>
                </a:extLst>
              </a:tr>
              <a:tr h="34152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Burzad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Shramgatha Associates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95,25,433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11-07-2022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5865322"/>
                  </a:ext>
                </a:extLst>
              </a:tr>
              <a:tr h="44825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Chaugaon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Shri.Vighnaharta Construction Shindhkheda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32,04,453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07-09-2022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12.93%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6623691"/>
                  </a:ext>
                </a:extLst>
              </a:tr>
              <a:tr h="34152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Chinchwar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Mohit Nikam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44,60,874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22-09-2022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81.37%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81.13%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36.19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5709391"/>
                  </a:ext>
                </a:extLst>
              </a:tr>
              <a:tr h="34152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Deobhane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Girish Marathe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18,52,212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31-01-2022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7.88%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7525817"/>
                  </a:ext>
                </a:extLst>
              </a:tr>
              <a:tr h="34152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Deur Bk.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Sharad Deore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70,91,722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19-04-2022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31.67%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31.52%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22.35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7610716"/>
                  </a:ext>
                </a:extLst>
              </a:tr>
              <a:tr h="34152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Gotane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Ganesh Borse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45,14,330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07-03-2022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56.87%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53.34%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24.08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9831600"/>
                  </a:ext>
                </a:extLst>
              </a:tr>
              <a:tr h="34152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Horpada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Abhishek Chinchole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11,06,520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14-03-2022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44.00%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9378695"/>
                  </a:ext>
                </a:extLst>
              </a:tr>
              <a:tr h="34152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Junawane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Rajendra Patil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20,76,903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12-09-2022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82.39%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6080532"/>
                  </a:ext>
                </a:extLst>
              </a:tr>
              <a:tr h="34152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Kalkhede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Ganesh Borse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27,88,700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22-09-2022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73.87%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73.33%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20.45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9046834"/>
                  </a:ext>
                </a:extLst>
              </a:tr>
              <a:tr h="44825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Kawathi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Shri.Vighnaharta Construction Shindhkheda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77,57,746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03-02-2022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58.40%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32.44%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25.17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6910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8481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7817" y="102811"/>
            <a:ext cx="11776365" cy="923349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+mn-lt"/>
              </a:rPr>
              <a:t>Abstract of Schemes – Work in Progress</a:t>
            </a:r>
            <a:br>
              <a:rPr lang="en-US" b="1" dirty="0">
                <a:latin typeface="+mn-lt"/>
              </a:rPr>
            </a:br>
            <a:r>
              <a:rPr lang="en-US" sz="2200" b="1" dirty="0">
                <a:latin typeface="+mn-lt"/>
              </a:rPr>
              <a:t>Category – “Retro”</a:t>
            </a:r>
            <a:endParaRPr lang="en-US" sz="1600" b="1" dirty="0">
              <a:latin typeface="+mn-l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2ED02E3-74AC-0540-57C1-C7CE9A2A37E1}"/>
              </a:ext>
            </a:extLst>
          </p:cNvPr>
          <p:cNvGraphicFramePr>
            <a:graphicFrameLocks noGrp="1"/>
          </p:cNvGraphicFramePr>
          <p:nvPr/>
        </p:nvGraphicFramePr>
        <p:xfrm>
          <a:off x="497929" y="1167257"/>
          <a:ext cx="11196139" cy="593185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335200627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2633546498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1550490918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322946444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482487857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21689941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427825464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647308564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16838983"/>
                    </a:ext>
                  </a:extLst>
                </a:gridCol>
              </a:tblGrid>
              <a:tr h="5931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Sr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No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Scheme Name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Name of Agency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 Amount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(</a:t>
                      </a:r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excl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GST)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Date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Construction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Period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Physical </a:t>
                      </a:r>
                    </a:p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Progress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 Bill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(Recommended)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RA Bill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(Recommended)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Lakhs</a:t>
                      </a:r>
                      <a:endParaRPr kumimoji="0" lang="en-IN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141223"/>
                  </a:ext>
                </a:extLst>
              </a:tr>
            </a:tbl>
          </a:graphicData>
        </a:graphic>
      </p:graphicFrame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3D68098B-0439-EFF3-306E-F6D3EB39B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849021"/>
              </p:ext>
            </p:extLst>
          </p:nvPr>
        </p:nvGraphicFramePr>
        <p:xfrm>
          <a:off x="497929" y="1760441"/>
          <a:ext cx="11196139" cy="4994745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232975009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785303415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2413870011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190470651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261089464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35693287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379136875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990831582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566365327"/>
                    </a:ext>
                  </a:extLst>
                </a:gridCol>
              </a:tblGrid>
              <a:tr h="33437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Khede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Jitendra Patil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39,02,792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24-08-2022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47.05%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2374295"/>
                  </a:ext>
                </a:extLst>
              </a:tr>
              <a:tr h="33437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Kundane War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Vaibhav Mahajan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14,40,371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14-07-2022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62.47%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2302081"/>
                  </a:ext>
                </a:extLst>
              </a:tr>
              <a:tr h="33437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Lohgad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Vaibhau Mahajan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14,89,232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14-07-2022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2868426"/>
                  </a:ext>
                </a:extLst>
              </a:tr>
              <a:tr h="33437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Mordad Tanda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Kishore Sambhaji Pawar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56,85,250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22-09-2022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45.60%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41.12%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23.38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823137"/>
                  </a:ext>
                </a:extLst>
              </a:tr>
              <a:tr h="33437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Mukati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Mohit Nikam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26,89,314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21-09-2022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1.85%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5865322"/>
                  </a:ext>
                </a:extLst>
              </a:tr>
              <a:tr h="33437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Nagaon Bk.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Kishore Sambhaji Pawar Dhule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24,30,626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16-12-2022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6623691"/>
                  </a:ext>
                </a:extLst>
              </a:tr>
              <a:tr h="4388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Nandane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Shri.Vighnaharta Construction Shindhkheda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1,84,99,918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08-09-2022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5709391"/>
                  </a:ext>
                </a:extLst>
              </a:tr>
              <a:tr h="33437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Raver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Lalit Dadasaheb Salunkhe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11,02,807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22-09-2022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62.50%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61.77%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6.81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7525817"/>
                  </a:ext>
                </a:extLst>
              </a:tr>
              <a:tr h="33437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Padalde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Rajendra Vikas Patil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42,38,637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02-12-2022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7610716"/>
                  </a:ext>
                </a:extLst>
              </a:tr>
              <a:tr h="33437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Satarne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Kishore Sambhaji Pawar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18,78,753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31-01-2022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50.38%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9831600"/>
                  </a:ext>
                </a:extLst>
              </a:tr>
              <a:tr h="33437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Sayane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Shri.Vighnaharta Construction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60,29,891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24-08-2022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75.28%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73.44%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44.28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9378695"/>
                  </a:ext>
                </a:extLst>
              </a:tr>
              <a:tr h="4388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Shirdhane Pr. Dangri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Kishore Sambhaji Pawar Dhule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58,54,129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22-09-2022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26.49%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12.20%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7.14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6080532"/>
                  </a:ext>
                </a:extLst>
              </a:tr>
              <a:tr h="33437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Sonewadi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Ganesh Borse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38,15,273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07-11-2022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9046834"/>
                  </a:ext>
                </a:extLst>
              </a:tr>
              <a:tr h="4388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Sukawad Pr. Dangri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Kishore Sambhaji Pawar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34,74,340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16-03-2022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26.15%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20.55%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7.14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6910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734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7817" y="102811"/>
            <a:ext cx="11776365" cy="923349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+mn-lt"/>
              </a:rPr>
              <a:t>Abstract of Schemes – Work in Progress</a:t>
            </a:r>
            <a:br>
              <a:rPr lang="en-US" b="1" dirty="0">
                <a:latin typeface="+mn-lt"/>
              </a:rPr>
            </a:br>
            <a:r>
              <a:rPr lang="en-US" sz="2200" b="1" dirty="0">
                <a:latin typeface="+mn-lt"/>
              </a:rPr>
              <a:t>Category – “Retro”</a:t>
            </a:r>
            <a:endParaRPr lang="en-US" sz="1600" b="1" dirty="0">
              <a:latin typeface="+mn-l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2ED02E3-74AC-0540-57C1-C7CE9A2A37E1}"/>
              </a:ext>
            </a:extLst>
          </p:cNvPr>
          <p:cNvGraphicFramePr>
            <a:graphicFrameLocks noGrp="1"/>
          </p:cNvGraphicFramePr>
          <p:nvPr/>
        </p:nvGraphicFramePr>
        <p:xfrm>
          <a:off x="497929" y="1167257"/>
          <a:ext cx="11196139" cy="593185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335200627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2633546498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1550490918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322946444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482487857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21689941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427825464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647308564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16838983"/>
                    </a:ext>
                  </a:extLst>
                </a:gridCol>
              </a:tblGrid>
              <a:tr h="5931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Sr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No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Scheme Name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Name of Agency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 Amount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(</a:t>
                      </a:r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excl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GST)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Date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Construction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Period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Physical </a:t>
                      </a:r>
                    </a:p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Progress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 Bill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(Recommended)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RA Bill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(Recommended)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Lakhs</a:t>
                      </a:r>
                      <a:endParaRPr kumimoji="0" lang="en-IN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141223"/>
                  </a:ext>
                </a:extLst>
              </a:tr>
            </a:tbl>
          </a:graphicData>
        </a:graphic>
      </p:graphicFrame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3D68098B-0439-EFF3-306E-F6D3EB39B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787011"/>
              </p:ext>
            </p:extLst>
          </p:nvPr>
        </p:nvGraphicFramePr>
        <p:xfrm>
          <a:off x="497929" y="1760441"/>
          <a:ext cx="11196139" cy="4994752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232975009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785303415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2413870011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190470651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261089464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35693287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379136875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990831582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566365327"/>
                    </a:ext>
                  </a:extLst>
                </a:gridCol>
              </a:tblGrid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Velhane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Rushikesh Nerkar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21,61,406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19-12-2022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30.01%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2374295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Hendrun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Ganesh Borse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96,13,779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10-06-2022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4.02%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2302081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Tamaswadi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Sawami Vivekanda Society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17,40,372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16-02-2023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2868426"/>
                  </a:ext>
                </a:extLst>
              </a:tr>
              <a:tr h="356768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Sakri</a:t>
                      </a:r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Sakri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823137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Ashtane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Sushil Desale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61,10,133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16-12-2022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5865322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Bhadane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Prafful Bedase Nashik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1,24,87,221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12-09-2022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30.07%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6623691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Bhagapur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Arun Patil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24,46,782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29-12-2022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5709391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Bhortipada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Sushil Desale Kasare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59,49,254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03-02-2022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29.00%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7525817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Chhavadi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Deepak Chaudary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79,88,673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18-10-2022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39.20%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7610716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Chinchpada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Raju Borse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3,52,22,564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12-10-2022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25.00%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9831600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Darkhel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Kishore Sambhaji Pawar Dhule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27,60,749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31-01-2022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71.03%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9378695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Degaon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Sushil Desale Kasare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47,57,225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18-10-2022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6080532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Dhaner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Sushil Desale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31,26,114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27-12-2022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44.75%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9046834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Dighave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Sushil Desale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22,37,992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01-10-2022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6910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0382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7817" y="102811"/>
            <a:ext cx="11776365" cy="923349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+mn-lt"/>
              </a:rPr>
              <a:t>Abstract of Schemes – Work in Progress</a:t>
            </a:r>
            <a:br>
              <a:rPr lang="en-US" b="1" dirty="0">
                <a:latin typeface="+mn-lt"/>
              </a:rPr>
            </a:br>
            <a:r>
              <a:rPr lang="en-US" sz="2200" b="1" dirty="0">
                <a:latin typeface="+mn-lt"/>
              </a:rPr>
              <a:t>Category – “Retro”</a:t>
            </a:r>
            <a:endParaRPr lang="en-US" sz="1600" b="1" dirty="0">
              <a:latin typeface="+mn-l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2ED02E3-74AC-0540-57C1-C7CE9A2A37E1}"/>
              </a:ext>
            </a:extLst>
          </p:cNvPr>
          <p:cNvGraphicFramePr>
            <a:graphicFrameLocks noGrp="1"/>
          </p:cNvGraphicFramePr>
          <p:nvPr/>
        </p:nvGraphicFramePr>
        <p:xfrm>
          <a:off x="497929" y="1167257"/>
          <a:ext cx="11196139" cy="593185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335200627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2633546498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1550490918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322946444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482487857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21689941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427825464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647308564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16838983"/>
                    </a:ext>
                  </a:extLst>
                </a:gridCol>
              </a:tblGrid>
              <a:tr h="5931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Sr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No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Scheme Name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Name of Agency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 Amount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(</a:t>
                      </a:r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excl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GST)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Date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Construction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Period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Physical </a:t>
                      </a:r>
                    </a:p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Progress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 Bill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(Recommended)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RA Bill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(Recommended)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Lakhs</a:t>
                      </a:r>
                      <a:endParaRPr kumimoji="0" lang="en-IN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141223"/>
                  </a:ext>
                </a:extLst>
              </a:tr>
            </a:tbl>
          </a:graphicData>
        </a:graphic>
      </p:graphicFrame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3D68098B-0439-EFF3-306E-F6D3EB39B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869019"/>
              </p:ext>
            </p:extLst>
          </p:nvPr>
        </p:nvGraphicFramePr>
        <p:xfrm>
          <a:off x="497929" y="1760441"/>
          <a:ext cx="11196139" cy="4994745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232975009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785303415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2413870011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190470651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261089464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35693287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379136875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990831582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566365327"/>
                    </a:ext>
                  </a:extLst>
                </a:gridCol>
              </a:tblGrid>
              <a:tr h="4580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Gangapur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Sarsvati Majoor Sahkari Sanstha Pratappur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14,44,083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31-01-2022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83.87%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83.10%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12.00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2374295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Gavhanipada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Sushil Desale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47,35,963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18-10-2022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35.20%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2302081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Ghodade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Deepak Chaudary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25,60,718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31-01-2022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21.32%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2868426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Jaitane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Jitendra Patil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4,01,07,614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29-11-2022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16.45%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823137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Jambhore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Sushil Desale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28,82,919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18-10-2022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5865322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Jebapur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R.V Desale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39,92,902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30-01-2023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9.18%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6623691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Kadupada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Rajendra Pandit Borse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68,43,675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01-10-2022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30.00%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5709391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Kalambhir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Sharad Deore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48,51,355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27-06-2022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16.33%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7525817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Khandbara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Ganesh Borse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1,18,10,493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16-12-2022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9.00%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7610716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Kharadbari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Sachin Pandit Shinde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70,20,946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01-10-2022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30.00%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9831600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Lonkhedi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Sushil Dattatray Desale Kasare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75,86,321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16-12-2022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9378695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Malpur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Kautubh Patil Dhule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12,84,957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10-02-2022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6080532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Mohane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Vighnhatra Construction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1,15,70,683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20-12-2022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9046834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Nandarkhi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Ganesh Borse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64,89,052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10-01-2022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5.87%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6910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875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7817" y="102811"/>
            <a:ext cx="11776365" cy="923349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+mn-lt"/>
              </a:rPr>
              <a:t>Abstract of Schemes – Work in Progress</a:t>
            </a:r>
            <a:br>
              <a:rPr lang="en-US" b="1" dirty="0">
                <a:latin typeface="+mn-lt"/>
              </a:rPr>
            </a:br>
            <a:r>
              <a:rPr lang="en-US" sz="2200" b="1" dirty="0">
                <a:latin typeface="+mn-lt"/>
              </a:rPr>
              <a:t>Category – “Retro”</a:t>
            </a:r>
            <a:endParaRPr lang="en-US" sz="1600" b="1" dirty="0">
              <a:latin typeface="+mn-l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2ED02E3-74AC-0540-57C1-C7CE9A2A37E1}"/>
              </a:ext>
            </a:extLst>
          </p:cNvPr>
          <p:cNvGraphicFramePr>
            <a:graphicFrameLocks noGrp="1"/>
          </p:cNvGraphicFramePr>
          <p:nvPr/>
        </p:nvGraphicFramePr>
        <p:xfrm>
          <a:off x="497929" y="1167257"/>
          <a:ext cx="11196139" cy="593185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335200627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2633546498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1550490918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322946444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482487857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21689941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427825464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647308564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16838983"/>
                    </a:ext>
                  </a:extLst>
                </a:gridCol>
              </a:tblGrid>
              <a:tr h="5931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Sr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No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Scheme Name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Name of Agency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 Amount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(</a:t>
                      </a:r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excl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GST)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Date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Construction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Period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Physical </a:t>
                      </a:r>
                    </a:p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Progress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 Bill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(Recommended)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RA Bill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(Recommended)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Lakhs</a:t>
                      </a:r>
                      <a:endParaRPr kumimoji="0" lang="en-IN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141223"/>
                  </a:ext>
                </a:extLst>
              </a:tr>
            </a:tbl>
          </a:graphicData>
        </a:graphic>
      </p:graphicFrame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3D68098B-0439-EFF3-306E-F6D3EB39B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215546"/>
              </p:ext>
            </p:extLst>
          </p:nvPr>
        </p:nvGraphicFramePr>
        <p:xfrm>
          <a:off x="497929" y="1760441"/>
          <a:ext cx="11196139" cy="4994752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232975009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785303415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2413870011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190470651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261089464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35693287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379136875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990831582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566365327"/>
                    </a:ext>
                  </a:extLst>
                </a:gridCol>
              </a:tblGrid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Nandvan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Rajendra Desale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63,93,856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18-10-2022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2374295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Nawadane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Sachin Society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19,97,793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07-02-2022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65.66%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2302081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Nawapada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Sachin Shinde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88,39,994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07-03-2022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2868426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Pankheda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Vicky Kokani Ambapada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14,22,001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31-03-2022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823137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Perejpur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Jitendra Patil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94,73,558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29-11-2022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3.89%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5865322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Petale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Vighnhatra Construction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23,91,522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27-07-2022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16.03%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6623691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Phopade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14,39,705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12-10-2022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50.00%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5709391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Pobare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Sushil Desale Kasare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75,69,956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24-08-2022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7525817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Pratappur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 Mohhan Singh Rajput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19,09,321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28-06-2022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7610716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Ranjangaon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Sachin Society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25,55,641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24-01-2023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30.00%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9831600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Rohod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Sachin Shinde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29,14,039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25-04-2022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21.91%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9378695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Shivajinagar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Sachin Shinde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36,16,230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02-02-2022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75.00%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30.53%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11.04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6080532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Umarpata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Abhijit Rathod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1,01,83,351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29-11-2022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0.99%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9046834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Umbhare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Rajendra Desale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29,54,160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18-10-2022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12.73%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6910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5669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7817" y="102811"/>
            <a:ext cx="11776365" cy="923349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+mn-lt"/>
              </a:rPr>
              <a:t>Abstract of Schemes – Work in Progress</a:t>
            </a:r>
            <a:br>
              <a:rPr lang="en-US" b="1" dirty="0">
                <a:latin typeface="+mn-lt"/>
              </a:rPr>
            </a:br>
            <a:r>
              <a:rPr lang="en-US" sz="2200" b="1" dirty="0">
                <a:latin typeface="+mn-lt"/>
              </a:rPr>
              <a:t>Category – “Retro”</a:t>
            </a:r>
            <a:endParaRPr lang="en-US" sz="1600" b="1" dirty="0">
              <a:latin typeface="+mn-l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2ED02E3-74AC-0540-57C1-C7CE9A2A37E1}"/>
              </a:ext>
            </a:extLst>
          </p:cNvPr>
          <p:cNvGraphicFramePr>
            <a:graphicFrameLocks noGrp="1"/>
          </p:cNvGraphicFramePr>
          <p:nvPr/>
        </p:nvGraphicFramePr>
        <p:xfrm>
          <a:off x="497929" y="1167257"/>
          <a:ext cx="11196139" cy="593185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335200627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2633546498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1550490918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322946444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482487857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21689941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427825464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647308564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16838983"/>
                    </a:ext>
                  </a:extLst>
                </a:gridCol>
              </a:tblGrid>
              <a:tr h="5931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Sr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No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Scheme Name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Name of Agency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 Amount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(</a:t>
                      </a:r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excl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GST)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Date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Construction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Period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Physical </a:t>
                      </a:r>
                    </a:p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Progress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 Bill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(Recommended)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RA Bill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(Recommended)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Lakhs</a:t>
                      </a:r>
                      <a:endParaRPr kumimoji="0" lang="en-IN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141223"/>
                  </a:ext>
                </a:extLst>
              </a:tr>
            </a:tbl>
          </a:graphicData>
        </a:graphic>
      </p:graphicFrame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3D68098B-0439-EFF3-306E-F6D3EB39B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670040"/>
              </p:ext>
            </p:extLst>
          </p:nvPr>
        </p:nvGraphicFramePr>
        <p:xfrm>
          <a:off x="497929" y="1760441"/>
          <a:ext cx="11196139" cy="4994752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232975009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785303415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2413870011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190470651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261089464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35693287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379136875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990831582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566365327"/>
                    </a:ext>
                  </a:extLst>
                </a:gridCol>
              </a:tblGrid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Vasmar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Sharad Anantrao Deore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98,99,641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16-12-2022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2374295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Virkhel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Sushil Desale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48,33,390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27-12-2022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2302081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Vitai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Mayur Mahajan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20,51,596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22-09-2022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2.82%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2868426"/>
                  </a:ext>
                </a:extLst>
              </a:tr>
              <a:tr h="356768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Shirpur</a:t>
                      </a:r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Shirpur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823137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Ahilyapur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Kishore Sambhaji Pawar Dhule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60,20,000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22-09-2022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5.81%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5865322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Ajande Bk.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Mohit Nikam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42,22,495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22-09-2022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48.28%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48.04%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20.28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6623691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Ajnad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Chandrashekhar Rajput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21,63,617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05-08-2022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64.10%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54.91%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11.88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5709391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Balaji Infrastructure Arthe B.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4,26,63,100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14-03-2022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70.36%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7525817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Arthe Bk.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Md Infrastructure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1,14,77,906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27-06-2022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46.19%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7610716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Arthe Kh.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Md Infrastructure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1,21,43,722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27-06-2022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44.97%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9831600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Bharvade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Ganesh Borse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34,09,278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24-04-2022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56.76%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53.13%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18.11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9378695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Bhatane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Narendra Sahebrao Patil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1,04,72,486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05-08-2022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31.76%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6080532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Bhatpura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Vighnhatra Construction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37,18,000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08-09-2022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9046834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Bhoiti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Shri Vighnhatra Construction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50,57,000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14-03-2022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12.30%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6910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68341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48873|-4715511|-15368417|-11851413|-11645362|Markido&quot;,&quot;Id&quot;:&quot;641b02563332364bb85213eb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9756</TotalTime>
  <Words>2505</Words>
  <Application>Microsoft Office PowerPoint</Application>
  <PresentationFormat>Widescreen</PresentationFormat>
  <Paragraphs>1410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Arial Black</vt:lpstr>
      <vt:lpstr>Calibri</vt:lpstr>
      <vt:lpstr>Calibri Light</vt:lpstr>
      <vt:lpstr>Office Theme</vt:lpstr>
      <vt:lpstr>1_Office Theme</vt:lpstr>
      <vt:lpstr>2_Office Theme</vt:lpstr>
      <vt:lpstr>4_Office Theme</vt:lpstr>
      <vt:lpstr>5_Office Theme</vt:lpstr>
      <vt:lpstr>PowerPoint Presentation</vt:lpstr>
      <vt:lpstr>District Work Status</vt:lpstr>
      <vt:lpstr>Executive Summary Work in Progress Schemes</vt:lpstr>
      <vt:lpstr>Abstract of Schemes – Work in Progress Category – “Retro”</vt:lpstr>
      <vt:lpstr>Abstract of Schemes – Work in Progress Category – “Retro”</vt:lpstr>
      <vt:lpstr>Abstract of Schemes – Work in Progress Category – “Retro”</vt:lpstr>
      <vt:lpstr>Abstract of Schemes – Work in Progress Category – “Retro”</vt:lpstr>
      <vt:lpstr>Abstract of Schemes – Work in Progress Category – “Retro”</vt:lpstr>
      <vt:lpstr>Abstract of Schemes – Work in Progress Category – “Retro”</vt:lpstr>
      <vt:lpstr>Abstract of Schemes – Work in Progress Category – “Retro”</vt:lpstr>
      <vt:lpstr>Abstract of Schemes – Work in Progress Category – “Retro”</vt:lpstr>
      <vt:lpstr>Abstract of Schemes – Work in Progress Category – “Retro”</vt:lpstr>
      <vt:lpstr>Abstract of Schemes – Work in Progress Category – “Retro”</vt:lpstr>
      <vt:lpstr>Abstract of Schemes – Work Completed Category – “Retro”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DeepakRanjan Nayak</dc:creator>
  <cp:lastModifiedBy>Ashutosh Garg</cp:lastModifiedBy>
  <cp:revision>587</cp:revision>
  <dcterms:created xsi:type="dcterms:W3CDTF">2022-03-31T07:35:09Z</dcterms:created>
  <dcterms:modified xsi:type="dcterms:W3CDTF">2023-04-06T13:25:03Z</dcterms:modified>
</cp:coreProperties>
</file>